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841C-AA08-405B-AE7A-549AC80D13CC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FB8C-FB16-454B-BF40-DAEB93446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Возможные подходы к увеличению длительности </a:t>
            </a:r>
            <a:r>
              <a:rPr lang="ru-RU"/>
              <a:t>ремиссии при СРК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752600"/>
          </a:xfrm>
        </p:spPr>
        <p:txBody>
          <a:bodyPr/>
          <a:lstStyle/>
          <a:p>
            <a:r>
              <a:rPr lang="ru-RU" dirty="0" err="1"/>
              <a:t>М.А.Морозова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2079104"/>
          </a:xfrm>
        </p:spPr>
        <p:txBody>
          <a:bodyPr>
            <a:noAutofit/>
          </a:bodyPr>
          <a:lstStyle/>
          <a:p>
            <a:pPr algn="l"/>
            <a:r>
              <a:rPr lang="ru-RU" sz="3600" b="1" dirty="0"/>
              <a:t>Отношение к болезни – важный аспект болезненного состояния, влияющий на длительность ремиссии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263691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Смыслы болезни</a:t>
            </a:r>
          </a:p>
          <a:p>
            <a:r>
              <a:rPr lang="ru-RU" dirty="0"/>
              <a:t>Одно из дел</a:t>
            </a:r>
          </a:p>
          <a:p>
            <a:r>
              <a:rPr lang="ru-RU" dirty="0"/>
              <a:t>Препятствие</a:t>
            </a:r>
          </a:p>
          <a:p>
            <a:r>
              <a:rPr lang="ru-RU" dirty="0"/>
              <a:t>Оправдание</a:t>
            </a:r>
          </a:p>
          <a:p>
            <a:r>
              <a:rPr lang="ru-RU" dirty="0"/>
              <a:t>Удар по самооценке</a:t>
            </a:r>
          </a:p>
          <a:p>
            <a:r>
              <a:rPr lang="ru-RU" dirty="0"/>
              <a:t>Инструмент манипуляции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256490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b="1" dirty="0"/>
              <a:t>Влияет на:</a:t>
            </a:r>
          </a:p>
          <a:p>
            <a:pPr>
              <a:buNone/>
            </a:pPr>
            <a:r>
              <a:rPr lang="ru-RU" dirty="0"/>
              <a:t>Терапевтический ответ</a:t>
            </a:r>
          </a:p>
          <a:p>
            <a:pPr>
              <a:buNone/>
            </a:pPr>
            <a:r>
              <a:rPr lang="ru-RU" dirty="0"/>
              <a:t>Комплаентность </a:t>
            </a:r>
          </a:p>
          <a:p>
            <a:pPr>
              <a:buNone/>
            </a:pPr>
            <a:r>
              <a:rPr lang="ru-RU" sz="2000" dirty="0"/>
              <a:t>(лекарства, образ жизни, диета)</a:t>
            </a:r>
            <a:endParaRPr lang="ru-RU" dirty="0"/>
          </a:p>
          <a:p>
            <a:pPr>
              <a:buNone/>
            </a:pPr>
            <a:r>
              <a:rPr lang="ru-RU" dirty="0"/>
              <a:t>Процесс реабилитации</a:t>
            </a:r>
          </a:p>
          <a:p>
            <a:pPr>
              <a:buNone/>
            </a:pPr>
            <a:r>
              <a:rPr lang="ru-RU" dirty="0"/>
              <a:t>Прогноз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Этапы ремиссии, компенсаторные механизмы и социальное функционирование 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563888" y="2780928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059832" y="2564904"/>
            <a:ext cx="1944216" cy="216024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59832" y="2060848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788024" y="2060848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91680" y="2204864"/>
            <a:ext cx="1420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патопроцесс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32040" y="2204864"/>
            <a:ext cx="149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компенсация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772816"/>
            <a:ext cx="2569270" cy="169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221088"/>
            <a:ext cx="201168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23528" y="4077072"/>
            <a:ext cx="11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Ремиссия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2060848"/>
            <a:ext cx="1458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Становление</a:t>
            </a:r>
          </a:p>
          <a:p>
            <a:r>
              <a:rPr lang="ru-RU" dirty="0"/>
              <a:t>ремиссии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347864" y="5157192"/>
            <a:ext cx="1008112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процесс 20"/>
          <p:cNvSpPr/>
          <p:nvPr/>
        </p:nvSpPr>
        <p:spPr>
          <a:xfrm rot="1502880">
            <a:off x="2843808" y="4869160"/>
            <a:ext cx="1944216" cy="216024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644008" y="4725144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63688" y="3933056"/>
            <a:ext cx="1420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патопроцесс</a:t>
            </a:r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3131840" y="4077072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932040" y="4797152"/>
            <a:ext cx="149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компенсация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47864" y="36450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стресс</a:t>
            </a:r>
          </a:p>
        </p:txBody>
      </p:sp>
      <p:sp>
        <p:nvSpPr>
          <p:cNvPr id="31" name="Стрелка вниз 30"/>
          <p:cNvSpPr/>
          <p:nvPr/>
        </p:nvSpPr>
        <p:spPr>
          <a:xfrm rot="4082647">
            <a:off x="3683494" y="3844046"/>
            <a:ext cx="360040" cy="712991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звернутая стрелка 31"/>
          <p:cNvSpPr/>
          <p:nvPr/>
        </p:nvSpPr>
        <p:spPr>
          <a:xfrm rot="14796038">
            <a:off x="6376035" y="3052566"/>
            <a:ext cx="1224136" cy="1440160"/>
          </a:xfrm>
          <a:prstGeom prst="utur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Внутренняя картина болезни при хронических заболеваниях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844824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сенсорный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852936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эмоциональный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933056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интеллектуальный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5085184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мотивационный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484784"/>
            <a:ext cx="1872208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Острый период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1412776"/>
            <a:ext cx="2088232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Ремиссия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3851920" y="2060848"/>
            <a:ext cx="1368152" cy="3600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болит</a:t>
            </a:r>
          </a:p>
        </p:txBody>
      </p:sp>
      <p:sp>
        <p:nvSpPr>
          <p:cNvPr id="12" name="Овал 11"/>
          <p:cNvSpPr/>
          <p:nvPr/>
        </p:nvSpPr>
        <p:spPr>
          <a:xfrm>
            <a:off x="6228184" y="1988840"/>
            <a:ext cx="2160240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не здоровится, кажется болит</a:t>
            </a:r>
          </a:p>
        </p:txBody>
      </p:sp>
      <p:sp>
        <p:nvSpPr>
          <p:cNvPr id="13" name="Овал 12"/>
          <p:cNvSpPr/>
          <p:nvPr/>
        </p:nvSpPr>
        <p:spPr>
          <a:xfrm>
            <a:off x="3851920" y="2852936"/>
            <a:ext cx="1512168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страшно</a:t>
            </a:r>
          </a:p>
        </p:txBody>
      </p:sp>
      <p:sp>
        <p:nvSpPr>
          <p:cNvPr id="14" name="Овал 13"/>
          <p:cNvSpPr/>
          <p:nvPr/>
        </p:nvSpPr>
        <p:spPr>
          <a:xfrm>
            <a:off x="5940152" y="2708920"/>
            <a:ext cx="3024336" cy="11521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-смирился,</a:t>
            </a:r>
          </a:p>
          <a:p>
            <a:pPr algn="ctr"/>
            <a:r>
              <a:rPr lang="ru-RU" dirty="0"/>
              <a:t> -тревожно, что вернется </a:t>
            </a:r>
          </a:p>
          <a:p>
            <a:pPr algn="ctr"/>
            <a:r>
              <a:rPr lang="ru-RU" dirty="0"/>
              <a:t> -здоров!!!</a:t>
            </a:r>
          </a:p>
        </p:txBody>
      </p:sp>
      <p:sp>
        <p:nvSpPr>
          <p:cNvPr id="15" name="Овал 14"/>
          <p:cNvSpPr/>
          <p:nvPr/>
        </p:nvSpPr>
        <p:spPr>
          <a:xfrm>
            <a:off x="3779912" y="3861048"/>
            <a:ext cx="201622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болею</a:t>
            </a:r>
          </a:p>
        </p:txBody>
      </p:sp>
      <p:sp>
        <p:nvSpPr>
          <p:cNvPr id="16" name="Овал 15"/>
          <p:cNvSpPr/>
          <p:nvPr/>
        </p:nvSpPr>
        <p:spPr>
          <a:xfrm>
            <a:off x="6012160" y="3933056"/>
            <a:ext cx="2952328" cy="100811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-болезни нет</a:t>
            </a:r>
          </a:p>
          <a:p>
            <a:pPr algn="ctr"/>
            <a:r>
              <a:rPr lang="ru-RU" sz="1600" dirty="0"/>
              <a:t>-болезнь навсегда, ничего нельзя сделать</a:t>
            </a:r>
          </a:p>
        </p:txBody>
      </p:sp>
      <p:sp>
        <p:nvSpPr>
          <p:cNvPr id="17" name="Овал 16"/>
          <p:cNvSpPr/>
          <p:nvPr/>
        </p:nvSpPr>
        <p:spPr>
          <a:xfrm>
            <a:off x="3419872" y="4797152"/>
            <a:ext cx="2808312" cy="136815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Нужно лечиться, нужно соблюдать рекомендации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6372200" y="5085184"/>
            <a:ext cx="2592288" cy="15841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Говорят нужно лечиться</a:t>
            </a:r>
          </a:p>
          <a:p>
            <a:pPr algn="ctr"/>
            <a:r>
              <a:rPr lang="ru-RU" sz="1600" dirty="0"/>
              <a:t>Попробую альтернативные методы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/>
              <a:t>Эго-дистонные</a:t>
            </a:r>
            <a:r>
              <a:rPr lang="ru-RU" sz="3200" b="1" dirty="0"/>
              <a:t> и </a:t>
            </a:r>
            <a:r>
              <a:rPr lang="ru-RU" sz="3200" b="1" dirty="0" err="1"/>
              <a:t>эго-синтонные</a:t>
            </a:r>
            <a:r>
              <a:rPr lang="ru-RU" sz="3200" b="1" dirty="0"/>
              <a:t> переживания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olidFill>
            <a:srgbClr val="C0000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Острый период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ru-RU" sz="2400" dirty="0">
                <a:solidFill>
                  <a:schemeClr val="bg1"/>
                </a:solidFill>
              </a:rPr>
              <a:t>Состояние отчетливо болезненное, необычное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</a:rPr>
              <a:t>	Воспринимается негативно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</a:rPr>
              <a:t>	Вынуждает больного к активному принятию лечения</a:t>
            </a:r>
          </a:p>
          <a:p>
            <a:pPr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</a:rPr>
              <a:t>	Мотивирует к высокой комплаентности, заставляют терпеть побочные эффекты, соблюдать режим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Ремиссия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sz="1900" dirty="0" err="1"/>
              <a:t>Осознавание</a:t>
            </a:r>
            <a:r>
              <a:rPr lang="ru-RU" sz="1900" dirty="0"/>
              <a:t> хронического характера заболевания снижается, фрагментируется или игнорируется</a:t>
            </a:r>
          </a:p>
          <a:p>
            <a:pPr>
              <a:buNone/>
            </a:pPr>
            <a:r>
              <a:rPr lang="ru-RU" sz="1900" dirty="0"/>
              <a:t>	</a:t>
            </a:r>
          </a:p>
          <a:p>
            <a:pPr>
              <a:buNone/>
            </a:pPr>
            <a:r>
              <a:rPr lang="ru-RU" sz="1900" dirty="0"/>
              <a:t>  	Характерные для ремиссии неспецифические симптомы воспринимаются как естественные (астения, стертые нарушения внимания и памяти, эмоциональные расстройства (эмоциональная лабильность, раздражительность)</a:t>
            </a:r>
          </a:p>
          <a:p>
            <a:pPr>
              <a:buNone/>
            </a:pPr>
            <a:r>
              <a:rPr lang="ru-RU" sz="1900" dirty="0"/>
              <a:t>	</a:t>
            </a:r>
          </a:p>
          <a:p>
            <a:pPr>
              <a:buNone/>
            </a:pPr>
            <a:r>
              <a:rPr lang="ru-RU" sz="1900" dirty="0"/>
              <a:t>	Мотивация принятия регулярного лечения, диеты, образа жизни снижается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Специфика ремиссий при функциональных расстройствах </a:t>
            </a:r>
            <a:r>
              <a:rPr lang="ru-RU" sz="3200" b="1" dirty="0" err="1"/>
              <a:t>жкт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Отсутствие четких критериев терапевтического ответа</a:t>
            </a:r>
          </a:p>
          <a:p>
            <a:endParaRPr lang="ru-RU" dirty="0"/>
          </a:p>
          <a:p>
            <a:r>
              <a:rPr lang="ru-RU" dirty="0"/>
              <a:t>Высокий уровень плацебо ответа</a:t>
            </a:r>
          </a:p>
          <a:p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Фазность</a:t>
            </a:r>
            <a:r>
              <a:rPr lang="ru-RU" dirty="0"/>
              <a:t>» в возникновении ряда симптомов</a:t>
            </a:r>
          </a:p>
          <a:p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Многослойность</a:t>
            </a:r>
            <a:r>
              <a:rPr lang="ru-RU" dirty="0"/>
              <a:t>» клинической картины (нарушение стула, боли, тревога и депрессия, снижение устойчивости к стрессорам)</a:t>
            </a:r>
          </a:p>
          <a:p>
            <a:endParaRPr lang="ru-RU" dirty="0"/>
          </a:p>
          <a:p>
            <a:r>
              <a:rPr lang="ru-RU" dirty="0"/>
              <a:t>Искажение воспоминаний о состоянии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38067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Maagaard</a:t>
            </a:r>
            <a:r>
              <a:rPr lang="en-US" sz="1200" dirty="0"/>
              <a:t> et al, World J Gastroenterol.2016 Apr 21;22(15):4009-4019</a:t>
            </a:r>
          </a:p>
          <a:p>
            <a:r>
              <a:rPr lang="en-US" sz="1200" dirty="0" err="1"/>
              <a:t>Lackner</a:t>
            </a:r>
            <a:r>
              <a:rPr lang="en-US" sz="1200" dirty="0"/>
              <a:t> et al. Am J Gastroenterl.2014Nov;109(11):1815-1823</a:t>
            </a:r>
          </a:p>
          <a:p>
            <a:r>
              <a:rPr lang="en-US" sz="1200" dirty="0" err="1"/>
              <a:t>Lackner</a:t>
            </a:r>
            <a:r>
              <a:rPr lang="en-US" sz="1200" dirty="0"/>
              <a:t> et al. </a:t>
            </a:r>
            <a:r>
              <a:rPr lang="en-US" sz="1200" dirty="0" err="1"/>
              <a:t>Neurogastroenterol</a:t>
            </a:r>
            <a:r>
              <a:rPr lang="en-US" sz="1200" dirty="0"/>
              <a:t> Motil.2014 December;26(12):1802-1811</a:t>
            </a:r>
          </a:p>
          <a:p>
            <a:r>
              <a:rPr lang="en-US" sz="1200" dirty="0" err="1"/>
              <a:t>Weinland</a:t>
            </a:r>
            <a:r>
              <a:rPr lang="en-US" sz="1200" dirty="0"/>
              <a:t> et al Am J </a:t>
            </a:r>
            <a:r>
              <a:rPr lang="en-US" sz="1200" dirty="0" err="1"/>
              <a:t>Gastroenterol</a:t>
            </a:r>
            <a:r>
              <a:rPr lang="en-US" sz="1200" dirty="0"/>
              <a:t>. 2011 Oct; </a:t>
            </a:r>
            <a:r>
              <a:rPr lang="ru-RU" sz="1200" dirty="0"/>
              <a:t>106(10</a:t>
            </a:r>
            <a:r>
              <a:rPr lang="en-US" sz="1200" dirty="0"/>
              <a:t>):</a:t>
            </a:r>
            <a:r>
              <a:rPr lang="ru-RU" sz="1200" dirty="0"/>
              <a:t>1813-1820</a:t>
            </a:r>
          </a:p>
          <a:p>
            <a:r>
              <a:rPr lang="en-US" sz="1200" dirty="0" err="1"/>
              <a:t>Palsson</a:t>
            </a:r>
            <a:r>
              <a:rPr lang="en-US" sz="1200" dirty="0"/>
              <a:t> et al. Am J Gastroenterol.2014 Sep;</a:t>
            </a:r>
            <a:r>
              <a:rPr lang="ru-RU" sz="1200" dirty="0"/>
              <a:t>109(9)</a:t>
            </a:r>
            <a:r>
              <a:rPr lang="en-US" sz="1200" dirty="0"/>
              <a:t>:</a:t>
            </a:r>
            <a:r>
              <a:rPr lang="ru-RU" sz="1200" dirty="0"/>
              <a:t>1450-1460</a:t>
            </a:r>
            <a:endParaRPr lang="en-US" sz="1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2800" b="1" dirty="0" err="1"/>
              <a:t>Немедикаментозные</a:t>
            </a:r>
            <a:r>
              <a:rPr lang="ru-RU" sz="2800" b="1" dirty="0"/>
              <a:t> способы, направленные на улучшение качества и длительности ремиссии у больных с функциональными расстройствами </a:t>
            </a:r>
            <a:r>
              <a:rPr lang="ru-RU" sz="2800" b="1" dirty="0" err="1"/>
              <a:t>жкт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sz="2600" dirty="0"/>
              <a:t>Пособия для врачей, способствующие выявлению особенностей отношения больного к своей болезни</a:t>
            </a:r>
          </a:p>
          <a:p>
            <a:endParaRPr lang="ru-RU" sz="2600" dirty="0"/>
          </a:p>
          <a:p>
            <a:r>
              <a:rPr lang="ru-RU" sz="2600" dirty="0"/>
              <a:t>Создание бригад для совместного ведения таких больных в ремиссии (</a:t>
            </a:r>
            <a:r>
              <a:rPr lang="ru-RU" sz="2600" dirty="0" err="1"/>
              <a:t>гастроентеролог-психотерапевт</a:t>
            </a:r>
            <a:r>
              <a:rPr lang="ru-RU" sz="2600" dirty="0"/>
              <a:t>)</a:t>
            </a:r>
          </a:p>
          <a:p>
            <a:endParaRPr lang="ru-RU" sz="2600" dirty="0"/>
          </a:p>
          <a:p>
            <a:r>
              <a:rPr lang="ru-RU" sz="2600" dirty="0"/>
              <a:t>Образовательные программы для больных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373</Words>
  <Application>Microsoft Office PowerPoint</Application>
  <PresentationFormat>Экран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Возможные подходы к увеличению длительности ремиссии при СРК</vt:lpstr>
      <vt:lpstr>Отношение к болезни – важный аспект болезненного состояния, влияющий на длительность ремиссии</vt:lpstr>
      <vt:lpstr>Этапы ремиссии, компенсаторные механизмы и социальное функционирование </vt:lpstr>
      <vt:lpstr>Внутренняя картина болезни при хронических заболеваниях</vt:lpstr>
      <vt:lpstr>Эго-дистонные и эго-синтонные переживания</vt:lpstr>
      <vt:lpstr>Специфика ремиссий при функциональных расстройствах жкт</vt:lpstr>
      <vt:lpstr>Немедикаментозные способы, направленные на улучшение качества и длительности ремиссии у больных с функциональными расстройствами жкт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Возможные подходы к увеличению длительности ремиссии при СРК</dc:title>
  <dc:creator>Margarita Morozova</dc:creator>
  <cp:lastModifiedBy>Margarita Morozova</cp:lastModifiedBy>
  <cp:revision>19</cp:revision>
  <dcterms:created xsi:type="dcterms:W3CDTF">2018-02-14T12:44:06Z</dcterms:created>
  <dcterms:modified xsi:type="dcterms:W3CDTF">2022-04-06T09:50:59Z</dcterms:modified>
</cp:coreProperties>
</file>